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7"/>
  </p:notesMasterIdLst>
  <p:sldIdLst>
    <p:sldId id="256" r:id="rId2"/>
    <p:sldId id="266" r:id="rId3"/>
    <p:sldId id="262" r:id="rId4"/>
    <p:sldId id="322" r:id="rId5"/>
    <p:sldId id="267" r:id="rId6"/>
    <p:sldId id="344" r:id="rId7"/>
    <p:sldId id="345" r:id="rId8"/>
    <p:sldId id="346" r:id="rId9"/>
    <p:sldId id="259" r:id="rId10"/>
    <p:sldId id="260" r:id="rId11"/>
    <p:sldId id="261" r:id="rId12"/>
    <p:sldId id="324" r:id="rId13"/>
    <p:sldId id="268" r:id="rId14"/>
    <p:sldId id="328" r:id="rId15"/>
    <p:sldId id="326" r:id="rId16"/>
    <p:sldId id="270" r:id="rId17"/>
    <p:sldId id="269" r:id="rId18"/>
    <p:sldId id="272" r:id="rId19"/>
    <p:sldId id="273" r:id="rId20"/>
    <p:sldId id="275" r:id="rId21"/>
    <p:sldId id="276" r:id="rId22"/>
    <p:sldId id="277" r:id="rId23"/>
    <p:sldId id="282" r:id="rId24"/>
    <p:sldId id="283" r:id="rId25"/>
    <p:sldId id="347" r:id="rId26"/>
    <p:sldId id="342" r:id="rId27"/>
    <p:sldId id="343" r:id="rId28"/>
    <p:sldId id="284" r:id="rId29"/>
    <p:sldId id="280" r:id="rId30"/>
    <p:sldId id="285" r:id="rId31"/>
    <p:sldId id="286" r:id="rId32"/>
    <p:sldId id="288" r:id="rId33"/>
    <p:sldId id="289" r:id="rId34"/>
    <p:sldId id="291" r:id="rId35"/>
    <p:sldId id="294" r:id="rId36"/>
    <p:sldId id="293" r:id="rId37"/>
    <p:sldId id="295" r:id="rId38"/>
    <p:sldId id="318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31" r:id="rId51"/>
    <p:sldId id="348" r:id="rId52"/>
    <p:sldId id="307" r:id="rId53"/>
    <p:sldId id="349" r:id="rId54"/>
    <p:sldId id="308" r:id="rId55"/>
    <p:sldId id="310" r:id="rId56"/>
    <p:sldId id="321" r:id="rId57"/>
    <p:sldId id="311" r:id="rId58"/>
    <p:sldId id="312" r:id="rId59"/>
    <p:sldId id="313" r:id="rId60"/>
    <p:sldId id="314" r:id="rId61"/>
    <p:sldId id="319" r:id="rId62"/>
    <p:sldId id="309" r:id="rId63"/>
    <p:sldId id="315" r:id="rId64"/>
    <p:sldId id="316" r:id="rId65"/>
    <p:sldId id="317" r:id="rId66"/>
    <p:sldId id="278" r:id="rId67"/>
    <p:sldId id="336" r:id="rId68"/>
    <p:sldId id="337" r:id="rId69"/>
    <p:sldId id="338" r:id="rId70"/>
    <p:sldId id="340" r:id="rId71"/>
    <p:sldId id="339" r:id="rId72"/>
    <p:sldId id="335" r:id="rId73"/>
    <p:sldId id="341" r:id="rId74"/>
    <p:sldId id="320" r:id="rId75"/>
    <p:sldId id="325" r:id="rId7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89" autoAdjust="0"/>
  </p:normalViewPr>
  <p:slideViewPr>
    <p:cSldViewPr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23F6D-A831-4385-8C2E-BEA36AD89F53}" type="datetimeFigureOut">
              <a:rPr lang="fr-FR" smtClean="0"/>
              <a:pPr/>
              <a:t>13/02/2017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7079B-EB33-4862-87CE-7844F7479A7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5E7B5-2A9F-4BA3-B82F-B1C0355F54E9}" type="datetime1">
              <a:rPr lang="fr-FR" smtClean="0"/>
              <a:pPr/>
              <a:t>13/02/2017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Francis NOWAK - Référent TIV CIALPC</a:t>
            </a:r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52EF3-7254-46EE-9A94-84B22DDEE6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8CF10-DE82-41E8-A915-AAA65774B78F}" type="datetime1">
              <a:rPr lang="fr-FR" smtClean="0"/>
              <a:pPr/>
              <a:t>13/02/2017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Francis NOWAK - Référent TIV CIALPC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52EF3-7254-46EE-9A94-84B22DDEE6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E2FD6-2119-4DA0-817B-E68BE529DD20}" type="datetime1">
              <a:rPr lang="fr-FR" smtClean="0"/>
              <a:pPr/>
              <a:t>13/02/2017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Francis NOWAK - Référent TIV CIALPC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52EF3-7254-46EE-9A94-84B22DDEE6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5FC03-DD7E-4C50-B69E-5022A972E5E2}" type="datetime1">
              <a:rPr lang="fr-FR" smtClean="0"/>
              <a:pPr/>
              <a:t>13/02/2017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Francis NOWAK - Référent TIV CIALPC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52EF3-7254-46EE-9A94-84B22DDEE6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6470F-7AA7-4685-9DAF-D7AB4675864A}" type="datetime1">
              <a:rPr lang="fr-FR" smtClean="0"/>
              <a:pPr/>
              <a:t>13/02/2017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Francis NOWAK - Référent TIV CIALPC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52EF3-7254-46EE-9A94-84B22DDEE6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20ECA-D59F-45BA-93E3-CEC7D2C8786E}" type="datetime1">
              <a:rPr lang="fr-FR" smtClean="0"/>
              <a:pPr/>
              <a:t>13/02/2017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Francis NOWAK - Référent TIV CIALPC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52EF3-7254-46EE-9A94-84B22DDEE6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7708-FC1C-4341-BDA4-B219D5D958F5}" type="datetime1">
              <a:rPr lang="fr-FR" smtClean="0"/>
              <a:pPr/>
              <a:t>13/02/2017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Francis NOWAK - Référent TIV CIALPC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52EF3-7254-46EE-9A94-84B22DDEE6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6A25E-D63A-47FC-A3E7-5247B7C6304A}" type="datetime1">
              <a:rPr lang="fr-FR" smtClean="0"/>
              <a:pPr/>
              <a:t>13/02/2017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Francis NOWAK - Référent TIV CIALPC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52EF3-7254-46EE-9A94-84B22DDEE6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BF1E-81C3-42AE-9C60-CA99C44EE849}" type="datetime1">
              <a:rPr lang="fr-FR" smtClean="0"/>
              <a:pPr/>
              <a:t>13/02/2017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Francis NOWAK - Référent TIV CIALPC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52EF3-7254-46EE-9A94-84B22DDEE6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DDD9E-2F32-4A04-A797-2649A4B76807}" type="datetime1">
              <a:rPr lang="fr-FR" smtClean="0"/>
              <a:pPr/>
              <a:t>13/02/2017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Francis NOWAK - Référent TIV CIALPC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52EF3-7254-46EE-9A94-84B22DDEE6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15EF-A0A2-4005-A91E-AEF3D6959DC6}" type="datetime1">
              <a:rPr lang="fr-FR" smtClean="0"/>
              <a:pPr/>
              <a:t>13/02/2017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Francis NOWAK - Référent TIV CIALPC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5D52EF3-7254-46EE-9A94-84B22DDEE6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7B3F6C6-A5B4-4A67-AD58-499BD42EC2BE}" type="datetime1">
              <a:rPr lang="fr-FR" smtClean="0"/>
              <a:pPr/>
              <a:t>13/02/2017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fr-FR" smtClean="0"/>
              <a:t>Francis NOWAK - Référent TIV CIALPC</a:t>
            </a: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5D52EF3-7254-46EE-9A94-84B22DDEE66C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0" y="1285860"/>
            <a:ext cx="5962669" cy="39703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fr-FR" sz="3600" dirty="0"/>
          </a:p>
        </p:txBody>
      </p:sp>
      <p:pic>
        <p:nvPicPr>
          <p:cNvPr id="6" name="Image 5" descr="logo TI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285860"/>
            <a:ext cx="7929618" cy="428628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Accueil 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5786438"/>
          </a:xfrm>
          <a:prstGeom prst="rect">
            <a:avLst/>
          </a:prstGeom>
        </p:spPr>
      </p:pic>
      <p:pic>
        <p:nvPicPr>
          <p:cNvPr id="7" name="Image 6" descr="registre TI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7422" y="714356"/>
            <a:ext cx="4316742" cy="523318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 8" descr="logo CTR CIALP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Accueil 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5715000"/>
          </a:xfrm>
          <a:prstGeom prst="rect">
            <a:avLst/>
          </a:prstGeom>
        </p:spPr>
      </p:pic>
      <p:pic>
        <p:nvPicPr>
          <p:cNvPr id="7" name="Image 6" descr="IMG_20161229_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12035" y="1004316"/>
            <a:ext cx="6663119" cy="585368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 8" descr="logo CTR CIALP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Accueil 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5715000"/>
          </a:xfrm>
          <a:prstGeom prst="rect">
            <a:avLst/>
          </a:prstGeom>
        </p:spPr>
      </p:pic>
      <p:pic>
        <p:nvPicPr>
          <p:cNvPr id="7" name="Image 6" descr="IMG_20161229_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12035" y="1004316"/>
            <a:ext cx="6663119" cy="58536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71604" y="3071810"/>
            <a:ext cx="6858048" cy="19389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6000" b="1" dirty="0" smtClean="0">
                <a:solidFill>
                  <a:srgbClr val="FF0000"/>
                </a:solidFill>
              </a:rPr>
              <a:t>Aide à la conduite    de la visite</a:t>
            </a:r>
            <a:endParaRPr lang="fr-FR" sz="6000" b="1" dirty="0">
              <a:solidFill>
                <a:srgbClr val="FF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mage 9" descr="logo CTR CIALP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643042" y="2714620"/>
            <a:ext cx="5786478" cy="114300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fr-FR" sz="5400" dirty="0" smtClean="0"/>
              <a:t>Menus du Licencié</a:t>
            </a:r>
          </a:p>
          <a:p>
            <a:endParaRPr lang="fr-FR" sz="36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logo CTR CIALP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7" name="Image 6" descr="compte du licencié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2844" y="1857364"/>
            <a:ext cx="8786874" cy="107721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On commence par créer son compte personnel dans l’espace du licencié http://www.ffessm.fr/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6" name="Image 5" descr="logo CTR CIALP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 8" descr="licencié non TIV mes bloc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8687"/>
            <a:ext cx="9144000" cy="5929313"/>
          </a:xfrm>
          <a:prstGeom prst="rect">
            <a:avLst/>
          </a:prstGeom>
        </p:spPr>
      </p:pic>
      <p:pic>
        <p:nvPicPr>
          <p:cNvPr id="6" name="Image 5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643042" y="2714620"/>
            <a:ext cx="5786478" cy="10001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fr-FR" sz="5400" dirty="0" smtClean="0"/>
              <a:t>Menus du Club</a:t>
            </a:r>
          </a:p>
          <a:p>
            <a:pPr algn="ctr"/>
            <a:endParaRPr lang="fr-FR" sz="36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logo CTR CIALP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8" name="Image 7" descr="Club 100 Gestion des TI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614364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 6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8" name="Image 7" descr="Club 102 Ajouter un TI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pic>
        <p:nvPicPr>
          <p:cNvPr id="6" name="Image 5" descr="gestion des TI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2000240"/>
            <a:ext cx="2667000" cy="1905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 8" descr="logo CTR CIALP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Club 103 ajout TIV d'une autre structure CIALPC Vien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pic>
        <p:nvPicPr>
          <p:cNvPr id="7" name="Image 6" descr="gestion des TI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2000240"/>
            <a:ext cx="2667000" cy="1905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643042" y="1285860"/>
            <a:ext cx="5786478" cy="39703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fr-FR" sz="3600" dirty="0" smtClean="0"/>
              <a:t>Informations générales</a:t>
            </a:r>
          </a:p>
          <a:p>
            <a:endParaRPr lang="fr-FR" sz="3600" dirty="0" smtClean="0"/>
          </a:p>
          <a:p>
            <a:r>
              <a:rPr lang="fr-FR" sz="3600" dirty="0" smtClean="0"/>
              <a:t>Menus du Licencié</a:t>
            </a:r>
          </a:p>
          <a:p>
            <a:endParaRPr lang="fr-FR" sz="3600" dirty="0" smtClean="0"/>
          </a:p>
          <a:p>
            <a:r>
              <a:rPr lang="fr-FR" sz="3600" dirty="0" smtClean="0"/>
              <a:t>Menus du Club</a:t>
            </a:r>
          </a:p>
          <a:p>
            <a:endParaRPr lang="fr-FR" sz="3600" dirty="0" smtClean="0"/>
          </a:p>
          <a:p>
            <a:r>
              <a:rPr lang="fr-FR" sz="3600" dirty="0" smtClean="0"/>
              <a:t>Menus du TIV</a:t>
            </a:r>
            <a:endParaRPr lang="fr-FR" sz="3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logo CTR CIALP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TIV 105 ajour d'une TIV pour le CODE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6143645"/>
          </a:xfrm>
          <a:prstGeom prst="rect">
            <a:avLst/>
          </a:prstGeom>
        </p:spPr>
      </p:pic>
      <p:pic>
        <p:nvPicPr>
          <p:cNvPr id="8" name="Image 7" descr="gestion des TI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2000240"/>
            <a:ext cx="2667000" cy="1905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 8" descr="logo CTR CIALP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Club - Saisie des blocs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1285853" y="3244334"/>
            <a:ext cx="7500990" cy="107721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FF0000"/>
                </a:solidFill>
              </a:rPr>
              <a:t>Le TIV peut également saisir des blocs, ce qui évite de donner le mot de passe ‘Club’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9" name="Image 8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Club - Saisie des blocs 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pic>
        <p:nvPicPr>
          <p:cNvPr id="7" name="Image 6" descr="gestion des bloc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0" y="928670"/>
            <a:ext cx="2286000" cy="193548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Ellipse 8"/>
          <p:cNvSpPr/>
          <p:nvPr/>
        </p:nvSpPr>
        <p:spPr>
          <a:xfrm>
            <a:off x="2285984" y="3857628"/>
            <a:ext cx="2071702" cy="105727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/>
          <p:cNvCxnSpPr/>
          <p:nvPr/>
        </p:nvCxnSpPr>
        <p:spPr>
          <a:xfrm rot="10800000" flipV="1">
            <a:off x="4286248" y="2643182"/>
            <a:ext cx="3500462" cy="142876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logo CTR CIALP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Club - Saisie des blocs 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pic>
        <p:nvPicPr>
          <p:cNvPr id="7" name="Image 6" descr="gestion des bloc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0" y="928670"/>
            <a:ext cx="2286000" cy="193548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Ellipse 8"/>
          <p:cNvSpPr/>
          <p:nvPr/>
        </p:nvSpPr>
        <p:spPr>
          <a:xfrm>
            <a:off x="214282" y="2357430"/>
            <a:ext cx="1485904" cy="64294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logo CTR CIALP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Club - Saisie des blocs 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5"/>
            <a:ext cx="9144000" cy="6143645"/>
          </a:xfrm>
          <a:prstGeom prst="rect">
            <a:avLst/>
          </a:prstGeom>
        </p:spPr>
      </p:pic>
      <p:pic>
        <p:nvPicPr>
          <p:cNvPr id="7" name="Image 6" descr="gestion des bloc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0" y="928670"/>
            <a:ext cx="2286000" cy="193548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Ellipse 8"/>
          <p:cNvSpPr/>
          <p:nvPr/>
        </p:nvSpPr>
        <p:spPr>
          <a:xfrm>
            <a:off x="357158" y="3000372"/>
            <a:ext cx="1428760" cy="100013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785918" y="5500702"/>
            <a:ext cx="5572164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</a:rPr>
              <a:t>On saisit le n° de série</a:t>
            </a:r>
            <a:endParaRPr lang="fr-FR" sz="4000" b="1" dirty="0">
              <a:solidFill>
                <a:srgbClr val="FF0000"/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rot="16200000" flipV="1">
            <a:off x="2678893" y="4107661"/>
            <a:ext cx="2000264" cy="92869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logo CTR CIALP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Club - Saisie des blocs 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5"/>
            <a:ext cx="9144000" cy="6143645"/>
          </a:xfrm>
          <a:prstGeom prst="rect">
            <a:avLst/>
          </a:prstGeom>
        </p:spPr>
      </p:pic>
      <p:pic>
        <p:nvPicPr>
          <p:cNvPr id="7" name="Image 6" descr="gestion des bloc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0" y="928670"/>
            <a:ext cx="2286000" cy="193548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Ellipse 8"/>
          <p:cNvSpPr/>
          <p:nvPr/>
        </p:nvSpPr>
        <p:spPr>
          <a:xfrm>
            <a:off x="357158" y="3000372"/>
            <a:ext cx="1428760" cy="100013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785918" y="5500702"/>
            <a:ext cx="5572164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</a:rPr>
              <a:t>On saisit le n° de série</a:t>
            </a:r>
            <a:endParaRPr lang="fr-FR" sz="4000" b="1" dirty="0">
              <a:solidFill>
                <a:srgbClr val="FF0000"/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rot="16200000" flipV="1">
            <a:off x="2678893" y="4107661"/>
            <a:ext cx="2000264" cy="92869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logo CTR CIALP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76672"/>
            <a:ext cx="914400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Sans espace </a:t>
            </a:r>
            <a:r>
              <a:rPr lang="fr-FR" b="1" dirty="0" smtClean="0">
                <a:solidFill>
                  <a:srgbClr val="FF0000"/>
                </a:solidFill>
              </a:rPr>
              <a:t> ni aucun séparateur        </a:t>
            </a:r>
            <a:r>
              <a:rPr lang="fr-FR" b="1" dirty="0" smtClean="0">
                <a:solidFill>
                  <a:srgbClr val="FF0000"/>
                </a:solidFill>
              </a:rPr>
              <a:t>,   /   .   #   &amp;   ……. </a:t>
            </a:r>
          </a:p>
          <a:p>
            <a:endParaRPr lang="fr-FR" b="1" dirty="0" smtClean="0">
              <a:solidFill>
                <a:srgbClr val="FF0000"/>
              </a:solidFill>
            </a:endParaRPr>
          </a:p>
          <a:p>
            <a:r>
              <a:rPr lang="fr-FR" b="1" dirty="0" smtClean="0">
                <a:solidFill>
                  <a:srgbClr val="FF0000"/>
                </a:solidFill>
              </a:rPr>
              <a:t>Si c’est déjà fait , JP </a:t>
            </a:r>
            <a:r>
              <a:rPr lang="fr-FR" b="1" dirty="0" err="1" smtClean="0">
                <a:solidFill>
                  <a:srgbClr val="FF0000"/>
                </a:solidFill>
              </a:rPr>
              <a:t>Montagnon</a:t>
            </a:r>
            <a:r>
              <a:rPr lang="fr-FR" b="1" dirty="0" smtClean="0">
                <a:solidFill>
                  <a:srgbClr val="FF0000"/>
                </a:solidFill>
              </a:rPr>
              <a:t> procédera à terme à un nettoyage de la base</a:t>
            </a:r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357158" y="4643446"/>
            <a:ext cx="8501122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</a:rPr>
              <a:t>Si une bouteille « identique » a déjà été saisie dans un autre club</a:t>
            </a:r>
            <a:endParaRPr lang="fr-FR" sz="4000" b="1" dirty="0">
              <a:solidFill>
                <a:srgbClr val="FF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Image 2" descr="image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52"/>
            <a:ext cx="9144000" cy="430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llipse 11"/>
          <p:cNvSpPr/>
          <p:nvPr/>
        </p:nvSpPr>
        <p:spPr>
          <a:xfrm>
            <a:off x="1857356" y="1000108"/>
            <a:ext cx="914400" cy="9144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 descr="gestion des bloc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0" y="0"/>
            <a:ext cx="2286000" cy="1935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357158" y="4643446"/>
            <a:ext cx="8501122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</a:rPr>
              <a:t>Si une bouteille « identique » a déjà été saisie dans un autre club</a:t>
            </a:r>
            <a:endParaRPr lang="fr-FR" sz="4000" b="1" dirty="0">
              <a:solidFill>
                <a:srgbClr val="FF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Image 2" descr="image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293" y="0"/>
            <a:ext cx="8958707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85720" y="2285992"/>
            <a:ext cx="8501122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Pour les ROTH on rajoute l’année sur 4 caractères devant le n° de série sans aucun signe de séparation   . / #  &amp;  % 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00496" y="285728"/>
            <a:ext cx="40366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6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201464058</a:t>
            </a:r>
            <a:endParaRPr lang="fr-FR" sz="6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4071934" y="1142984"/>
            <a:ext cx="1643074" cy="158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Club - Saisie des blocs 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pic>
        <p:nvPicPr>
          <p:cNvPr id="7" name="Image 6" descr="gestion des bloc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0" y="928670"/>
            <a:ext cx="2286000" cy="193548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857224" y="4857760"/>
            <a:ext cx="7215238" cy="132343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</a:rPr>
              <a:t>Après enregistrement ce bloc ne pourra plus être supprimé</a:t>
            </a:r>
            <a:endParaRPr lang="fr-FR" sz="4000" b="1" dirty="0">
              <a:solidFill>
                <a:srgbClr val="FF0000"/>
              </a:solidFill>
            </a:endParaRPr>
          </a:p>
        </p:txBody>
      </p:sp>
      <p:pic>
        <p:nvPicPr>
          <p:cNvPr id="10" name="Image 9" descr="logo CTR CIALP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Club - Saisie des blocs 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pic>
        <p:nvPicPr>
          <p:cNvPr id="7" name="Image 6" descr="gestion des bloc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0" y="928670"/>
            <a:ext cx="2286000" cy="193548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714348" y="3429000"/>
            <a:ext cx="7572427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4000" dirty="0" smtClean="0">
                <a:solidFill>
                  <a:srgbClr val="FF0000"/>
                </a:solidFill>
              </a:rPr>
              <a:t>Il nous reste à remplir les champs </a:t>
            </a:r>
            <a:endParaRPr lang="fr-FR" sz="4000" dirty="0">
              <a:solidFill>
                <a:srgbClr val="FF0000"/>
              </a:solidFill>
            </a:endParaRPr>
          </a:p>
        </p:txBody>
      </p:sp>
      <p:pic>
        <p:nvPicPr>
          <p:cNvPr id="10" name="Image 9" descr="logo CTR CIALP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7" name="Image 6" descr="nouveau cahier des char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3" y="785794"/>
            <a:ext cx="6357981" cy="552113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Club - Saisie des blocs 08-03 avec dernière requalific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6143645"/>
          </a:xfrm>
          <a:prstGeom prst="rect">
            <a:avLst/>
          </a:prstGeom>
        </p:spPr>
      </p:pic>
      <p:pic>
        <p:nvPicPr>
          <p:cNvPr id="7" name="Image 6" descr="gestion des bloc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0" y="928670"/>
            <a:ext cx="2286000" cy="193548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 8" descr="logo CTR CIALP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928670"/>
            <a:ext cx="6643702" cy="132343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</a:rPr>
              <a:t>On peut saisir la date de la dernière requalification</a:t>
            </a:r>
            <a:endParaRPr lang="fr-FR" sz="4000" dirty="0"/>
          </a:p>
        </p:txBody>
      </p:sp>
      <p:sp>
        <p:nvSpPr>
          <p:cNvPr id="11" name="Ellipse 10"/>
          <p:cNvSpPr/>
          <p:nvPr/>
        </p:nvSpPr>
        <p:spPr>
          <a:xfrm>
            <a:off x="5572132" y="5214950"/>
            <a:ext cx="1643074" cy="112871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2285984" y="2143116"/>
            <a:ext cx="3500462" cy="321471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Club - Saisie des blocs 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pic>
        <p:nvPicPr>
          <p:cNvPr id="7" name="Image 6" descr="gestion des bloc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0" y="928670"/>
            <a:ext cx="2286000" cy="19354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7224" y="4857760"/>
            <a:ext cx="7215238" cy="14465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4400" b="1" dirty="0" smtClean="0">
                <a:solidFill>
                  <a:srgbClr val="FF0000"/>
                </a:solidFill>
              </a:rPr>
              <a:t>On choisit le propriétaire : Club ou Adhérent</a:t>
            </a:r>
            <a:endParaRPr lang="fr-FR" sz="4400" b="1" dirty="0">
              <a:solidFill>
                <a:srgbClr val="FF0000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571472" y="1857364"/>
            <a:ext cx="1857388" cy="15001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rot="16200000" flipH="1">
            <a:off x="1464447" y="3036091"/>
            <a:ext cx="2786082" cy="2571768"/>
          </a:xfrm>
          <a:prstGeom prst="straightConnector1">
            <a:avLst/>
          </a:prstGeom>
          <a:ln w="508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Image 11" descr="logo CTR CIALP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7" name="Image 6" descr="Club - Saisie des blocs 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6143645"/>
          </a:xfrm>
          <a:prstGeom prst="rect">
            <a:avLst/>
          </a:prstGeom>
        </p:spPr>
      </p:pic>
      <p:pic>
        <p:nvPicPr>
          <p:cNvPr id="6" name="Image 5" descr="gestion des bloc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58082" y="928670"/>
            <a:ext cx="1785918" cy="1512078"/>
          </a:xfrm>
          <a:prstGeom prst="rect">
            <a:avLst/>
          </a:prstGeom>
        </p:spPr>
      </p:pic>
      <p:pic>
        <p:nvPicPr>
          <p:cNvPr id="8" name="Image 7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7" name="Image 6" descr="Club - Saisie des blocs 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pic>
        <p:nvPicPr>
          <p:cNvPr id="6" name="Image 5" descr="gestion des bloc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0" y="1428736"/>
            <a:ext cx="2286000" cy="193548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 8" descr="logo CTR CIALP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7" name="Image 6" descr="Club - Saisie des blocs 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pic>
        <p:nvPicPr>
          <p:cNvPr id="6" name="Image 5" descr="gestion des bloc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0" y="1500174"/>
            <a:ext cx="2286000" cy="193548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 8" descr="logo CTR CIALP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643042" y="2714620"/>
            <a:ext cx="5072098" cy="85725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fr-FR" sz="5400" dirty="0" smtClean="0"/>
              <a:t>Menus du TIV</a:t>
            </a:r>
            <a:endParaRPr lang="fr-FR" sz="5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logo CTR CIALP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TIV 000 menu après connex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7" name="Image 6" descr="TIV 002 menu infos perso du TI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TIV 002 menu infos perso du TI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pic>
        <p:nvPicPr>
          <p:cNvPr id="8" name="Image 7" descr="TIV 002 menu infos perso du TIV - Zoo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1" y="357166"/>
            <a:ext cx="5600397" cy="564360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 8" descr="logo CTR CIALP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TIV 003 engageme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56793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85720" y="1028343"/>
            <a:ext cx="85725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/>
              <a:t>5. Impartialité, Indépendance et Intégrité</a:t>
            </a:r>
          </a:p>
          <a:p>
            <a:endParaRPr lang="fr-FR" sz="2000" dirty="0" smtClean="0"/>
          </a:p>
          <a:p>
            <a:r>
              <a:rPr lang="fr-FR" sz="2000" dirty="0" smtClean="0"/>
              <a:t>Lorsqu’il  réalise  ses  actions  d’inspection,  le TIV ne  doit  être  soumis  à aucune  pression  commerciale,  financière  ou  autre  pouvant  influencer son  jugement.</a:t>
            </a:r>
          </a:p>
          <a:p>
            <a:endParaRPr lang="fr-FR" sz="2000" dirty="0" smtClean="0"/>
          </a:p>
          <a:p>
            <a:r>
              <a:rPr lang="fr-FR" sz="2000" dirty="0" smtClean="0"/>
              <a:t>En particulier  la  structure  dont dépend le TIV s’assure que sa rémunération éventuelle ne soit pas directement liée au nombre  de ses prestations d’inspection, ni  à leurs résultats.</a:t>
            </a:r>
          </a:p>
          <a:p>
            <a:endParaRPr lang="fr-FR" sz="2000" dirty="0" smtClean="0"/>
          </a:p>
          <a:p>
            <a:r>
              <a:rPr lang="fr-FR" sz="2000" dirty="0" smtClean="0"/>
              <a:t>Le TIV doit exercer ses activités d’inspection en toute impartialité, indépendance  et  intégrité.</a:t>
            </a:r>
          </a:p>
          <a:p>
            <a:endParaRPr lang="fr-FR" sz="2000" dirty="0" smtClean="0"/>
          </a:p>
          <a:p>
            <a:r>
              <a:rPr lang="fr-FR" sz="2000" dirty="0" smtClean="0"/>
              <a:t>En préalable  à  sa certification, le TIV s’engage à connaître  et  respecter  ces règles  d’impartialité,  d’indépendance  et  d’intégrité.</a:t>
            </a:r>
            <a:endParaRPr lang="fr-FR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logo CTR CIALP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TIV 004 engagement - Zo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5036363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7" name="Image 6" descr="TIV 005 informatio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564356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TIV 006 informations activité TI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564356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1000100" y="5143512"/>
            <a:ext cx="7000924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Maintient des compétences : Délai max avant la prochaine visite - Date du prochain recyclage 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5929322" y="2857496"/>
            <a:ext cx="2428892" cy="142876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TIV 007 structures autorisé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564356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642910" y="4643446"/>
            <a:ext cx="7286676" cy="132343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4000" dirty="0" smtClean="0">
                <a:solidFill>
                  <a:srgbClr val="FF0000"/>
                </a:solidFill>
              </a:rPr>
              <a:t>On peut s’assurer des structures où le TIV peut intervenir</a:t>
            </a:r>
            <a:endParaRPr lang="fr-FR" sz="4000" dirty="0">
              <a:solidFill>
                <a:srgbClr val="FF0000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3286116" y="2143116"/>
            <a:ext cx="1771656" cy="9144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7" name="Image 6" descr="TIV 100 Inspection - choix de la structure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7" name="Image 6" descr="TIV 101 Inspection - choix de la structure  - Zo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600079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857224" y="714356"/>
            <a:ext cx="6858048" cy="132343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FF0000"/>
                </a:solidFill>
              </a:rPr>
              <a:t>Le TIV sélectionne éventuellement la structure</a:t>
            </a:r>
            <a:endParaRPr lang="fr-FR" sz="4000" b="1" dirty="0">
              <a:solidFill>
                <a:srgbClr val="FF0000"/>
              </a:solidFill>
            </a:endParaRPr>
          </a:p>
        </p:txBody>
      </p:sp>
      <p:pic>
        <p:nvPicPr>
          <p:cNvPr id="9" name="Image 8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7" name="Image 6" descr="TIV 102 Inspection - choix du bloc visité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0034" y="1714488"/>
            <a:ext cx="7572427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FF0000"/>
                </a:solidFill>
              </a:rPr>
              <a:t>Le TIV peut également saisir des blocs pour la structure </a:t>
            </a:r>
            <a:endParaRPr lang="fr-FR" sz="4000" b="1" dirty="0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rot="16200000" flipH="1">
            <a:off x="1928794" y="3071810"/>
            <a:ext cx="1285884" cy="10001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mage 9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TIV 103 Inspection - choix du bloc visité trié sur nom du propriétai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TIV 200 Inspection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TIV 201 Inspection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10" name="Image 9" descr="Accueil 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0042"/>
            <a:ext cx="9144000" cy="6357958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Image 11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8" name="Image 7" descr="TIV - saisie de la date de visi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28687"/>
            <a:ext cx="9144000" cy="592931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1214414" y="1071546"/>
            <a:ext cx="6429420" cy="132343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</a:rPr>
              <a:t>On peut maintenant saisir la date de la visite</a:t>
            </a:r>
            <a:endParaRPr lang="fr-FR" sz="4000" dirty="0"/>
          </a:p>
        </p:txBody>
      </p:sp>
      <p:cxnSp>
        <p:nvCxnSpPr>
          <p:cNvPr id="12" name="Connecteur droit avec flèche 11"/>
          <p:cNvCxnSpPr/>
          <p:nvPr/>
        </p:nvCxnSpPr>
        <p:spPr>
          <a:xfrm rot="5400000">
            <a:off x="2750331" y="2393149"/>
            <a:ext cx="1071570" cy="85725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8" name="Image 7" descr="TIV - saisie de la date de visi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28687"/>
            <a:ext cx="9144000" cy="592931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1214414" y="1071546"/>
            <a:ext cx="6429420" cy="132343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</a:rPr>
              <a:t>On peut maintenant saisir la date de la visite</a:t>
            </a:r>
            <a:endParaRPr lang="fr-FR" sz="4000" dirty="0"/>
          </a:p>
        </p:txBody>
      </p:sp>
      <p:cxnSp>
        <p:nvCxnSpPr>
          <p:cNvPr id="12" name="Connecteur droit avec flèche 11"/>
          <p:cNvCxnSpPr/>
          <p:nvPr/>
        </p:nvCxnSpPr>
        <p:spPr>
          <a:xfrm rot="5400000">
            <a:off x="2750331" y="2393149"/>
            <a:ext cx="1071570" cy="85725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51920" y="3717032"/>
            <a:ext cx="4489114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1 </a:t>
            </a:r>
            <a:r>
              <a:rPr lang="fr-FR" sz="3200" b="1" dirty="0" smtClean="0">
                <a:solidFill>
                  <a:srgbClr val="FF0000"/>
                </a:solidFill>
              </a:rPr>
              <a:t>an en </a:t>
            </a:r>
            <a:r>
              <a:rPr lang="fr-FR" sz="3200" b="1" dirty="0" smtClean="0">
                <a:solidFill>
                  <a:srgbClr val="FF0000"/>
                </a:solidFill>
              </a:rPr>
              <a:t>arrière au maxi</a:t>
            </a:r>
            <a:endParaRPr lang="fr-F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TIV 202 saisie pour un autre TIV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7"/>
            <a:ext cx="9144000" cy="6143644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 rot="16200000" flipH="1">
            <a:off x="1785918" y="3071810"/>
            <a:ext cx="2571768" cy="85725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 8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TIV 202 saisie pour un autre TIV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 rot="16200000" flipH="1">
            <a:off x="1785918" y="3071810"/>
            <a:ext cx="2571768" cy="85725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 8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79912" y="3789040"/>
            <a:ext cx="4464496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Si le visiteur s’est engagé à respecter le cahier des charges</a:t>
            </a:r>
            <a:endParaRPr lang="fr-F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7" name="Image 6" descr="TIV 203 Inspection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7"/>
            <a:ext cx="9144000" cy="614364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TIV 204 Inspection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1428728" y="5643578"/>
            <a:ext cx="7072362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</a:rPr>
              <a:t>On ajoute des commentaires</a:t>
            </a:r>
            <a:endParaRPr lang="fr-FR" sz="4000" b="1" dirty="0">
              <a:solidFill>
                <a:srgbClr val="FF0000"/>
              </a:solidFill>
            </a:endParaRPr>
          </a:p>
        </p:txBody>
      </p:sp>
      <p:pic>
        <p:nvPicPr>
          <p:cNvPr id="9" name="Image 8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TIV 204 Inspection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pic>
        <p:nvPicPr>
          <p:cNvPr id="7" name="Image 6" descr="commentaires Visite TI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7554" y="142852"/>
            <a:ext cx="5562600" cy="3429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14546" y="5288340"/>
            <a:ext cx="4857784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4800" b="1" dirty="0" smtClean="0">
                <a:solidFill>
                  <a:srgbClr val="FF0000"/>
                </a:solidFill>
              </a:rPr>
              <a:t>On peut faire du copier coller</a:t>
            </a:r>
            <a:endParaRPr lang="fr-FR" sz="4800" b="1" dirty="0">
              <a:solidFill>
                <a:srgbClr val="FF0000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rot="5400000">
            <a:off x="4214810" y="3143248"/>
            <a:ext cx="2571768" cy="142876"/>
          </a:xfrm>
          <a:prstGeom prst="straightConnector1">
            <a:avLst/>
          </a:prstGeom>
          <a:ln w="508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Image 10" descr="logo CTR CIALP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TIV 205 Inspection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TIV 206 Inspection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TIV 207 Inspection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10" name="Image 9" descr="Accueil 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0042"/>
            <a:ext cx="9144000" cy="635795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071606" y="3286124"/>
            <a:ext cx="7072394" cy="107721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FF0000"/>
                </a:solidFill>
              </a:rPr>
              <a:t>Une base documentaire adaptée au profil de l’utilisateur : licencié, TIV …….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0" y="2786058"/>
            <a:ext cx="1428728" cy="100013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TIV 208 Inspection original attest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304800"/>
            <a:ext cx="4572000" cy="62484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TIV 208 Inspection original attestation et signatu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304800"/>
            <a:ext cx="4572000" cy="62484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TIV 209 non conform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" y="1104900"/>
            <a:ext cx="8763000" cy="46482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TIV 210 refusé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" y="1104900"/>
            <a:ext cx="8763000" cy="46482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TIV 211 rebuté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" y="1104900"/>
            <a:ext cx="8763000" cy="46482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7" name="Image 6" descr="Club - Liste des bloc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480"/>
            <a:ext cx="9144000" cy="628652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714348" y="4500570"/>
            <a:ext cx="8001056" cy="15696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FF0000"/>
                </a:solidFill>
              </a:rPr>
              <a:t>L’édition est triée sur la colonne Propriétaire</a:t>
            </a:r>
          </a:p>
          <a:p>
            <a:r>
              <a:rPr lang="fr-FR" sz="3200" dirty="0" smtClean="0">
                <a:solidFill>
                  <a:srgbClr val="FF0000"/>
                </a:solidFill>
              </a:rPr>
              <a:t>N° de la structure puis n° de licence pour les adhérents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9" name="Image 8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QR Code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57224" y="2928934"/>
            <a:ext cx="7238841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3200" dirty="0" smtClean="0">
                <a:solidFill>
                  <a:srgbClr val="FF0000"/>
                </a:solidFill>
              </a:rPr>
              <a:t>Utilisation du QR Code sur Smartphone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6" name="Image 5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mage 3" descr="QR Code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8596" y="1142984"/>
            <a:ext cx="7608301" cy="107721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3200" dirty="0" smtClean="0">
                <a:solidFill>
                  <a:srgbClr val="FF0000"/>
                </a:solidFill>
              </a:rPr>
              <a:t>Utilisation du QR Code sur Smartphone</a:t>
            </a:r>
          </a:p>
          <a:p>
            <a:r>
              <a:rPr lang="fr-FR" sz="3200" dirty="0" smtClean="0">
                <a:solidFill>
                  <a:srgbClr val="FF0000"/>
                </a:solidFill>
              </a:rPr>
              <a:t>On peut effectuer une nouvelle recherche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857488" y="3286124"/>
            <a:ext cx="4071966" cy="357187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3786190"/>
            <a:ext cx="3469219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3200" dirty="0" smtClean="0">
                <a:solidFill>
                  <a:srgbClr val="FF0000"/>
                </a:solidFill>
              </a:rPr>
              <a:t>Choix du fabricant</a:t>
            </a:r>
            <a:endParaRPr lang="fr-FR" sz="3200" dirty="0"/>
          </a:p>
        </p:txBody>
      </p:sp>
      <p:pic>
        <p:nvPicPr>
          <p:cNvPr id="10" name="Image 9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mage 3" descr="QR Code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4348" y="142852"/>
            <a:ext cx="7608301" cy="107721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3200" dirty="0" smtClean="0">
                <a:solidFill>
                  <a:srgbClr val="FF0000"/>
                </a:solidFill>
              </a:rPr>
              <a:t>Utilisation du QR Code sur Smartphone</a:t>
            </a:r>
          </a:p>
          <a:p>
            <a:r>
              <a:rPr lang="fr-FR" sz="3200" dirty="0" smtClean="0">
                <a:solidFill>
                  <a:srgbClr val="FF0000"/>
                </a:solidFill>
              </a:rPr>
              <a:t>On peut effectuer une nouvelle recherche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3071802" y="1928802"/>
            <a:ext cx="3714776" cy="134302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4643446"/>
            <a:ext cx="3606308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3200" dirty="0" smtClean="0">
                <a:solidFill>
                  <a:srgbClr val="FF0000"/>
                </a:solidFill>
              </a:rPr>
              <a:t>Saisit du n° de série</a:t>
            </a:r>
            <a:endParaRPr lang="fr-F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 5" descr="attestation bouteille refusé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6165"/>
            <a:ext cx="9144000" cy="68478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85852" y="0"/>
            <a:ext cx="6655796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4000" dirty="0" smtClean="0">
                <a:solidFill>
                  <a:srgbClr val="FF0000"/>
                </a:solidFill>
              </a:rPr>
              <a:t>Bouteille refusée le 21/01/2017</a:t>
            </a:r>
            <a:endParaRPr lang="fr-FR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10" name="Image 9" descr="Accueil 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0042"/>
            <a:ext cx="9144000" cy="635795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Ellipse 8"/>
          <p:cNvSpPr/>
          <p:nvPr/>
        </p:nvSpPr>
        <p:spPr>
          <a:xfrm>
            <a:off x="3786182" y="1142984"/>
            <a:ext cx="1428728" cy="100013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5984" y="3714752"/>
            <a:ext cx="535785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FF0000"/>
                </a:solidFill>
              </a:rPr>
              <a:t>Toutes  les notices utilisateur</a:t>
            </a:r>
            <a:endParaRPr lang="fr-FR" sz="3200" dirty="0">
              <a:solidFill>
                <a:srgbClr val="FF0000"/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rot="5400000" flipH="1" flipV="1">
            <a:off x="3679025" y="2893215"/>
            <a:ext cx="1428760" cy="7143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 8" descr="attestation bouteille refusé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1472" y="5715016"/>
            <a:ext cx="8143932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On Flash aujourd’hui le QR Code du 21/01/2017</a:t>
            </a:r>
            <a:endParaRPr lang="fr-FR" sz="2800" dirty="0">
              <a:solidFill>
                <a:srgbClr val="FF0000"/>
              </a:solidFill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 rot="5400000" flipH="1" flipV="1">
            <a:off x="2393141" y="2536025"/>
            <a:ext cx="3929090" cy="257176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214414" y="142852"/>
            <a:ext cx="7143800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4000" dirty="0" smtClean="0">
                <a:solidFill>
                  <a:srgbClr val="FF0000"/>
                </a:solidFill>
              </a:rPr>
              <a:t>Bouteille refusée le 21/01/2017</a:t>
            </a:r>
            <a:endParaRPr lang="fr-FR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 5" descr="QR Code flashé sur attestation du 21-01-2017 bouteille refusé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4349" y="142852"/>
            <a:ext cx="7929617" cy="15696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FF0000"/>
                </a:solidFill>
              </a:rPr>
              <a:t>Utilisation du QR Code sur Smartphone</a:t>
            </a:r>
          </a:p>
          <a:p>
            <a:r>
              <a:rPr lang="fr-FR" sz="3200" dirty="0" smtClean="0">
                <a:solidFill>
                  <a:srgbClr val="FF0000"/>
                </a:solidFill>
              </a:rPr>
              <a:t>On obtient le dernier état enregistré dans la base nationale</a:t>
            </a:r>
            <a:endParaRPr lang="fr-FR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 5" descr="attestation bouteille accepté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14810" y="3214686"/>
            <a:ext cx="3929090" cy="193899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4000" dirty="0" smtClean="0">
                <a:solidFill>
                  <a:srgbClr val="FF0000"/>
                </a:solidFill>
              </a:rPr>
              <a:t>le dernier état enregistré dans la base nationale</a:t>
            </a:r>
            <a:endParaRPr lang="fr-F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14282" y="928670"/>
            <a:ext cx="87154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dirty="0" smtClean="0">
                <a:solidFill>
                  <a:srgbClr val="FFFF00"/>
                </a:solidFill>
              </a:rPr>
              <a:t>Une extension en cours de développement permettra de générer une fiche utilisable hors connexion et qui chargera les infos sur l'application lors d'un nouvelle connexion.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logo CTR CIALP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Image 10" descr="les référen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8687"/>
            <a:ext cx="9144000" cy="592931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43042" y="1857364"/>
            <a:ext cx="5286412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En cas de difficulté ………..</a:t>
            </a:r>
            <a:endParaRPr lang="fr-FR" sz="3200" dirty="0"/>
          </a:p>
        </p:txBody>
      </p:sp>
      <p:pic>
        <p:nvPicPr>
          <p:cNvPr id="6" name="Image 5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" y="2000240"/>
            <a:ext cx="850109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6600" dirty="0" smtClean="0"/>
              <a:t>Merci de votre attention</a:t>
            </a:r>
            <a:endParaRPr lang="fr-FR" sz="6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logo CTR CIALP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10" name="Image 9" descr="Accueil 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0042"/>
            <a:ext cx="9144000" cy="635795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Ellipse 8"/>
          <p:cNvSpPr/>
          <p:nvPr/>
        </p:nvSpPr>
        <p:spPr>
          <a:xfrm>
            <a:off x="4714876" y="1071546"/>
            <a:ext cx="1428728" cy="100013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logo CTR CIAL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5984" y="3714752"/>
            <a:ext cx="535785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Une Foire aux Questions</a:t>
            </a:r>
            <a:endParaRPr lang="fr-FR" sz="3200" dirty="0">
              <a:solidFill>
                <a:srgbClr val="FF0000"/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rot="5400000" flipH="1" flipV="1">
            <a:off x="4107653" y="2393149"/>
            <a:ext cx="1500198" cy="100013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4282" y="6500834"/>
            <a:ext cx="4214810" cy="214290"/>
          </a:xfrm>
        </p:spPr>
        <p:txBody>
          <a:bodyPr/>
          <a:lstStyle/>
          <a:p>
            <a:r>
              <a:rPr lang="fr-FR" smtClean="0"/>
              <a:t>Francis NOWAK - Référent TIV CIALPC</a:t>
            </a:r>
            <a:endParaRPr lang="fr-FR" dirty="0"/>
          </a:p>
        </p:txBody>
      </p:sp>
      <p:pic>
        <p:nvPicPr>
          <p:cNvPr id="6" name="Image 5" descr="Accueil 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5786438"/>
          </a:xfrm>
          <a:prstGeom prst="rect">
            <a:avLst/>
          </a:prstGeom>
        </p:spPr>
      </p:pic>
      <p:pic>
        <p:nvPicPr>
          <p:cNvPr id="7" name="Image 6" descr="Bilan-macaron-certificat de vis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1428736"/>
            <a:ext cx="6429388" cy="467823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6346278"/>
            <a:ext cx="1857356" cy="5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 8" descr="logo CTR CIALP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0"/>
            <a:ext cx="3857620" cy="92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468</TotalTime>
  <Words>959</Words>
  <Application>Microsoft Office PowerPoint</Application>
  <PresentationFormat>Affichage à l'écran (4:3)</PresentationFormat>
  <Paragraphs>141</Paragraphs>
  <Slides>75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75</vt:i4>
      </vt:variant>
    </vt:vector>
  </HeadingPairs>
  <TitlesOfParts>
    <vt:vector size="76" baseType="lpstr">
      <vt:lpstr>Débit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maison</dc:creator>
  <cp:lastModifiedBy>francis nowak</cp:lastModifiedBy>
  <cp:revision>102</cp:revision>
  <dcterms:created xsi:type="dcterms:W3CDTF">2016-12-29T08:43:52Z</dcterms:created>
  <dcterms:modified xsi:type="dcterms:W3CDTF">2017-02-13T14:41:45Z</dcterms:modified>
</cp:coreProperties>
</file>